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musto.weebly.com/dna.html" TargetMode="External"/><Relationship Id="rId2" Type="http://schemas.openxmlformats.org/officeDocument/2006/relationships/hyperlink" Target="learn.genetics.utah.edu/content/molecules/builddn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about the same time, two other scientists were also trying to solve the mystery of DNA’s </a:t>
            </a:r>
            <a:r>
              <a:rPr lang="en-US" b="1" dirty="0">
                <a:solidFill>
                  <a:schemeClr val="bg1"/>
                </a:solidFill>
              </a:rPr>
              <a:t>structure</a:t>
            </a:r>
            <a:r>
              <a:rPr lang="en-US" dirty="0"/>
              <a:t>. They were James Watson and Francis </a:t>
            </a:r>
            <a:r>
              <a:rPr lang="en-US" dirty="0" smtClean="0"/>
              <a:t>Crick</a:t>
            </a:r>
            <a:r>
              <a:rPr lang="en-US" b="1" dirty="0" smtClean="0"/>
              <a:t>.</a:t>
            </a:r>
            <a:r>
              <a:rPr lang="en-US" dirty="0"/>
              <a:t> After seeing Franklin’s X-ray images, Watson and Crick concluded that DNA must look like a </a:t>
            </a:r>
            <a:r>
              <a:rPr lang="en-US" b="1" dirty="0">
                <a:solidFill>
                  <a:schemeClr val="bg1"/>
                </a:solidFill>
              </a:rPr>
              <a:t>long, twisted ladder</a:t>
            </a:r>
            <a:r>
              <a:rPr lang="en-US" dirty="0"/>
              <a:t>. They were then able to build a model of DNA by using simple materials from their laboratory. Their model perfectly fit with both </a:t>
            </a:r>
            <a:r>
              <a:rPr lang="en-US" b="1" dirty="0">
                <a:solidFill>
                  <a:schemeClr val="bg1"/>
                </a:solidFill>
              </a:rPr>
              <a:t>Chargaff’s</a:t>
            </a:r>
            <a:r>
              <a:rPr lang="en-US" dirty="0"/>
              <a:t> and </a:t>
            </a:r>
            <a:r>
              <a:rPr lang="en-US" b="1" dirty="0">
                <a:solidFill>
                  <a:schemeClr val="bg1"/>
                </a:solidFill>
              </a:rPr>
              <a:t>Franklin’s</a:t>
            </a:r>
            <a:r>
              <a:rPr lang="en-US" dirty="0"/>
              <a:t> findings. The model eventually helped explain how DNA is </a:t>
            </a:r>
            <a:r>
              <a:rPr lang="en-US" b="1" dirty="0">
                <a:solidFill>
                  <a:schemeClr val="bg1"/>
                </a:solidFill>
              </a:rPr>
              <a:t>copied</a:t>
            </a:r>
            <a:r>
              <a:rPr lang="en-US" dirty="0"/>
              <a:t> and how it </a:t>
            </a:r>
            <a:r>
              <a:rPr lang="en-US" b="1" dirty="0">
                <a:solidFill>
                  <a:schemeClr val="bg1"/>
                </a:solidFill>
              </a:rPr>
              <a:t>functions</a:t>
            </a:r>
            <a:r>
              <a:rPr lang="en-US" dirty="0"/>
              <a:t> in the cell.</a:t>
            </a:r>
          </a:p>
        </p:txBody>
      </p:sp>
    </p:spTree>
    <p:extLst>
      <p:ext uri="{BB962C8B-B14F-4D97-AF65-F5344CB8AC3E}">
        <p14:creationId xmlns:p14="http://schemas.microsoft.com/office/powerpoint/2010/main" val="4163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70198"/>
            <a:ext cx="9613861" cy="3599316"/>
          </a:xfrm>
        </p:spPr>
        <p:txBody>
          <a:bodyPr/>
          <a:lstStyle/>
          <a:p>
            <a:r>
              <a:rPr lang="en-US" dirty="0"/>
              <a:t>The shape of DNA is shown in </a:t>
            </a:r>
            <a:r>
              <a:rPr lang="en-US" b="1" dirty="0"/>
              <a:t>Figure 4.</a:t>
            </a:r>
            <a:r>
              <a:rPr lang="en-US" dirty="0"/>
              <a:t> As you can see, a strand of DNA looks like a </a:t>
            </a:r>
            <a:r>
              <a:rPr lang="en-US" dirty="0">
                <a:solidFill>
                  <a:schemeClr val="bg1"/>
                </a:solidFill>
              </a:rPr>
              <a:t>twisted ladder</a:t>
            </a:r>
            <a:r>
              <a:rPr lang="en-US" dirty="0"/>
              <a:t>. This shape is known as a </a:t>
            </a:r>
            <a:r>
              <a:rPr lang="en-US" i="1" dirty="0">
                <a:solidFill>
                  <a:schemeClr val="bg1"/>
                </a:solidFill>
              </a:rPr>
              <a:t>double helix</a:t>
            </a:r>
            <a:r>
              <a:rPr lang="en-US" dirty="0"/>
              <a:t> </a:t>
            </a:r>
          </a:p>
        </p:txBody>
      </p:sp>
      <p:pic>
        <p:nvPicPr>
          <p:cNvPr id="8194" name="Picture 2" descr="http://my.hrw.com/sh2/sh07_10/student/images/hst/dna/hst_dna_004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164" y="3165997"/>
            <a:ext cx="5492348" cy="356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5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</a:t>
            </a:r>
            <a:r>
              <a:rPr lang="en-US" b="1" dirty="0">
                <a:solidFill>
                  <a:schemeClr val="bg1"/>
                </a:solidFill>
              </a:rPr>
              <a:t>replication</a:t>
            </a:r>
            <a:r>
              <a:rPr lang="en-US" dirty="0" smtClean="0"/>
              <a:t>,</a:t>
            </a:r>
            <a:r>
              <a:rPr lang="en-US" dirty="0"/>
              <a:t> a DNA molecule is </a:t>
            </a:r>
            <a:r>
              <a:rPr lang="en-US" b="1" dirty="0">
                <a:solidFill>
                  <a:schemeClr val="bg1"/>
                </a:solidFill>
              </a:rPr>
              <a:t>split down the middle</a:t>
            </a:r>
            <a:r>
              <a:rPr lang="en-US" dirty="0"/>
              <a:t>, where the </a:t>
            </a:r>
            <a:r>
              <a:rPr lang="en-US" b="1" dirty="0">
                <a:solidFill>
                  <a:schemeClr val="bg1"/>
                </a:solidFill>
              </a:rPr>
              <a:t>bases</a:t>
            </a:r>
            <a:r>
              <a:rPr lang="en-US" dirty="0"/>
              <a:t> meet.</a:t>
            </a:r>
          </a:p>
        </p:txBody>
      </p:sp>
      <p:pic>
        <p:nvPicPr>
          <p:cNvPr id="9218" name="Picture 2" descr="http://my.hrw.com/sh2/sh07_10/student/images/hst/dna/hst_dna_005_a_p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730" y="2871989"/>
            <a:ext cx="6485391" cy="385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53037" y="3503054"/>
            <a:ext cx="3425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bases on each side of the molecule are used as a </a:t>
            </a:r>
            <a:r>
              <a:rPr lang="en-US" sz="2400" b="1" dirty="0">
                <a:solidFill>
                  <a:schemeClr val="bg1"/>
                </a:solidFill>
              </a:rPr>
              <a:t>pattern</a:t>
            </a:r>
            <a:r>
              <a:rPr lang="en-US" sz="2400" dirty="0"/>
              <a:t> for a new strand.</a:t>
            </a:r>
          </a:p>
        </p:txBody>
      </p:sp>
    </p:spTree>
    <p:extLst>
      <p:ext uri="{BB962C8B-B14F-4D97-AF65-F5344CB8AC3E}">
        <p14:creationId xmlns:p14="http://schemas.microsoft.com/office/powerpoint/2010/main" val="264291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</a:t>
            </a:r>
            <a:r>
              <a:rPr lang="en-US" dirty="0">
                <a:solidFill>
                  <a:schemeClr val="bg1"/>
                </a:solidFill>
              </a:rPr>
              <a:t>bases</a:t>
            </a:r>
            <a:r>
              <a:rPr lang="en-US" dirty="0"/>
              <a:t> on the original molecule are exposed, </a:t>
            </a:r>
            <a:r>
              <a:rPr lang="en-US" dirty="0">
                <a:solidFill>
                  <a:schemeClr val="bg1"/>
                </a:solidFill>
              </a:rPr>
              <a:t>complementary</a:t>
            </a:r>
            <a:r>
              <a:rPr lang="en-US" dirty="0"/>
              <a:t> nucleotides are added to each side of the </a:t>
            </a:r>
            <a:r>
              <a:rPr lang="en-US" dirty="0">
                <a:solidFill>
                  <a:schemeClr val="bg1"/>
                </a:solidFill>
              </a:rPr>
              <a:t>ladder.</a:t>
            </a:r>
            <a:r>
              <a:rPr lang="en-US" dirty="0"/>
              <a:t> Two DNA molecules are formed. Half of each of the molecules is </a:t>
            </a:r>
            <a:r>
              <a:rPr lang="en-US" dirty="0">
                <a:solidFill>
                  <a:schemeClr val="bg1"/>
                </a:solidFill>
              </a:rPr>
              <a:t>old DNA</a:t>
            </a:r>
            <a:r>
              <a:rPr lang="en-US" dirty="0"/>
              <a:t>, and half is </a:t>
            </a:r>
            <a:r>
              <a:rPr lang="en-US" dirty="0">
                <a:solidFill>
                  <a:schemeClr val="bg1"/>
                </a:solidFill>
              </a:rPr>
              <a:t>new DNA</a:t>
            </a:r>
            <a:r>
              <a:rPr lang="en-US" dirty="0"/>
              <a:t>.</a:t>
            </a:r>
          </a:p>
        </p:txBody>
      </p:sp>
      <p:pic>
        <p:nvPicPr>
          <p:cNvPr id="4" name="Picture 2" descr="http://my.hrw.com/sh2/sh07_10/student/images/hst/dna/hst_dna_005_a_p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934" y="3490175"/>
            <a:ext cx="5489568" cy="32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22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is copied every time a cell </a:t>
            </a:r>
            <a:r>
              <a:rPr lang="en-US" dirty="0">
                <a:solidFill>
                  <a:schemeClr val="bg1"/>
                </a:solidFill>
              </a:rPr>
              <a:t>divides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Each new cell gets a </a:t>
            </a:r>
            <a:r>
              <a:rPr lang="en-US" dirty="0">
                <a:solidFill>
                  <a:schemeClr val="bg1"/>
                </a:solidFill>
              </a:rPr>
              <a:t>complete copy </a:t>
            </a:r>
            <a:r>
              <a:rPr lang="en-US" dirty="0"/>
              <a:t>of all the DNA.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job of unwinding, </a:t>
            </a:r>
            <a:r>
              <a:rPr lang="en-US" dirty="0">
                <a:solidFill>
                  <a:schemeClr val="bg1"/>
                </a:solidFill>
              </a:rPr>
              <a:t>copying</a:t>
            </a:r>
            <a:r>
              <a:rPr lang="en-US" dirty="0"/>
              <a:t>, and re-winding the DNA is done by </a:t>
            </a:r>
            <a:r>
              <a:rPr lang="en-US" dirty="0">
                <a:solidFill>
                  <a:schemeClr val="bg1"/>
                </a:solidFill>
              </a:rPr>
              <a:t>proteins</a:t>
            </a:r>
            <a:r>
              <a:rPr lang="en-US" dirty="0"/>
              <a:t> within the cell.</a:t>
            </a:r>
          </a:p>
        </p:txBody>
      </p:sp>
      <p:pic>
        <p:nvPicPr>
          <p:cNvPr id="10242" name="Picture 2" descr="https://www.ied.edu.hk/biotech/eng/classrm/explain/gen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41" y="3811385"/>
            <a:ext cx="5292189" cy="287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98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learn.genetics.utah.edu/content/molecules/</a:t>
            </a:r>
            <a:r>
              <a:rPr lang="en-US" dirty="0" err="1" smtClean="0">
                <a:hlinkClick r:id="rId2"/>
              </a:rPr>
              <a:t>builddna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http://kmusto.weebly.com/dna.html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6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33" y="476518"/>
            <a:ext cx="10101630" cy="6039933"/>
          </a:xfrm>
        </p:spPr>
      </p:pic>
    </p:spTree>
    <p:extLst>
      <p:ext uri="{BB962C8B-B14F-4D97-AF65-F5344CB8AC3E}">
        <p14:creationId xmlns:p14="http://schemas.microsoft.com/office/powerpoint/2010/main" val="2808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Chromosomes are made up of </a:t>
            </a:r>
            <a:r>
              <a:rPr lang="en-US" dirty="0" smtClean="0">
                <a:solidFill>
                  <a:schemeClr val="bg1"/>
                </a:solidFill>
              </a:rPr>
              <a:t>DNA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DNA stands for </a:t>
            </a:r>
            <a:r>
              <a:rPr lang="en-US" dirty="0" smtClean="0">
                <a:solidFill>
                  <a:schemeClr val="bg1"/>
                </a:solidFill>
              </a:rPr>
              <a:t>Deoxyribonucleic Acid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rack.3.mshcdn.com/media/ZgkyMDEzLzAzLzI2L2U3L0ROQWltYWdlLjMwMzQxLmpwZwpwCXRodW1iCTk1MHg1MzQjCmUJanBn/5a25c74b/fee/DNA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980" y="3438659"/>
            <a:ext cx="5833454" cy="327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it must be able to give instructions for </a:t>
            </a:r>
            <a:r>
              <a:rPr lang="en-US" dirty="0" smtClean="0">
                <a:solidFill>
                  <a:schemeClr val="bg1"/>
                </a:solidFill>
              </a:rPr>
              <a:t>building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1"/>
                </a:solidFill>
              </a:rPr>
              <a:t>maintaining</a:t>
            </a:r>
            <a:r>
              <a:rPr lang="en-US" dirty="0" smtClean="0"/>
              <a:t> cells.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Second, it must be able to be </a:t>
            </a:r>
            <a:r>
              <a:rPr lang="en-US" dirty="0" smtClean="0">
                <a:solidFill>
                  <a:schemeClr val="bg1"/>
                </a:solidFill>
              </a:rPr>
              <a:t>copied</a:t>
            </a:r>
            <a:r>
              <a:rPr lang="en-US" dirty="0" smtClean="0"/>
              <a:t> each time a cell </a:t>
            </a:r>
            <a:r>
              <a:rPr lang="en-US" dirty="0" smtClean="0">
                <a:solidFill>
                  <a:schemeClr val="bg1"/>
                </a:solidFill>
              </a:rPr>
              <a:t>divides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 descr="http://chemwiki.ucdavis.edu/@api/deki/files/26473/19.9.jpg?revision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074" y="3969260"/>
            <a:ext cx="5353318" cy="288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8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it made of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 A </a:t>
            </a:r>
            <a:r>
              <a:rPr lang="en-US" sz="3200" b="1" dirty="0">
                <a:solidFill>
                  <a:schemeClr val="bg1"/>
                </a:solidFill>
              </a:rPr>
              <a:t>nucleotide</a:t>
            </a:r>
            <a:r>
              <a:rPr lang="en-US" sz="3200" dirty="0"/>
              <a:t> consists of a sugar, a phosphate, and a </a:t>
            </a:r>
            <a:r>
              <a:rPr lang="en-US" sz="3200" b="1" dirty="0">
                <a:solidFill>
                  <a:schemeClr val="bg1"/>
                </a:solidFill>
              </a:rPr>
              <a:t>base</a:t>
            </a:r>
            <a:r>
              <a:rPr lang="en-US" sz="3200" dirty="0"/>
              <a:t>.</a:t>
            </a:r>
          </a:p>
        </p:txBody>
      </p:sp>
      <p:pic>
        <p:nvPicPr>
          <p:cNvPr id="3074" name="Picture 2" descr="http://learn.genetics.utah.edu/content/molecules/builddna/images/sidebys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51" y="3046389"/>
            <a:ext cx="501015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3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it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 nucleotides include: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bg1"/>
                </a:solidFill>
              </a:rPr>
              <a:t>Adenine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Thymine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Cytosine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Guanine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http://my.hrw.com/sh2/sh07_10/student/images/hst/dna/hst_dna_002_a_p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081" y="2849291"/>
            <a:ext cx="6563234" cy="369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1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1950s, a biochemist named Erwin Chargaff found that the amount of </a:t>
            </a:r>
            <a:r>
              <a:rPr lang="en-US" b="1" dirty="0">
                <a:solidFill>
                  <a:schemeClr val="bg1"/>
                </a:solidFill>
              </a:rPr>
              <a:t>adenine</a:t>
            </a:r>
            <a:r>
              <a:rPr lang="en-US" dirty="0"/>
              <a:t> in DNA always equals the amount of </a:t>
            </a:r>
            <a:r>
              <a:rPr lang="en-US" b="1" dirty="0">
                <a:solidFill>
                  <a:schemeClr val="bg1"/>
                </a:solidFill>
              </a:rPr>
              <a:t>thymine</a:t>
            </a:r>
            <a:r>
              <a:rPr lang="en-US" dirty="0"/>
              <a:t>.</a:t>
            </a:r>
          </a:p>
        </p:txBody>
      </p:sp>
      <p:pic>
        <p:nvPicPr>
          <p:cNvPr id="4098" name="Picture 2" descr="http://www.vcbio.science.ru.nl/images/cellcycle/mbasepairAT_small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465" y="3541472"/>
            <a:ext cx="5502856" cy="289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4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he found that the amount of </a:t>
            </a:r>
            <a:r>
              <a:rPr lang="en-US" b="1" dirty="0">
                <a:solidFill>
                  <a:schemeClr val="bg1"/>
                </a:solidFill>
              </a:rPr>
              <a:t>guanine</a:t>
            </a:r>
            <a:r>
              <a:rPr lang="en-US" dirty="0"/>
              <a:t> always equals the amount of </a:t>
            </a:r>
            <a:r>
              <a:rPr lang="en-US" b="1" dirty="0">
                <a:solidFill>
                  <a:schemeClr val="bg1"/>
                </a:solidFill>
              </a:rPr>
              <a:t>cytosine</a:t>
            </a:r>
            <a:r>
              <a:rPr lang="en-US" dirty="0"/>
              <a:t>.</a:t>
            </a:r>
          </a:p>
        </p:txBody>
      </p:sp>
      <p:pic>
        <p:nvPicPr>
          <p:cNvPr id="6146" name="Picture 2" descr="http://www.vcbio.science.ru.nl/images/cellcycle/mbasepairGC_small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77" y="3594317"/>
            <a:ext cx="5670667" cy="298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1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Rosalind Franklin, a chemist, was able to make the first images of DNA molecules. She used </a:t>
            </a:r>
            <a:r>
              <a:rPr lang="en-US" dirty="0"/>
              <a:t>a process known as </a:t>
            </a:r>
            <a:r>
              <a:rPr lang="en-US" i="1" dirty="0">
                <a:solidFill>
                  <a:schemeClr val="bg1"/>
                </a:solidFill>
              </a:rPr>
              <a:t>X-ray diffraction</a:t>
            </a:r>
            <a:r>
              <a:rPr lang="en-US" dirty="0"/>
              <a:t> to make these images.</a:t>
            </a:r>
          </a:p>
        </p:txBody>
      </p:sp>
      <p:pic>
        <p:nvPicPr>
          <p:cNvPr id="7170" name="Picture 2" descr="http://www.humanistperspectives.org/issue151/images/photo-DarkL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877" y="3344984"/>
            <a:ext cx="5910374" cy="289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1658</TotalTime>
  <Words>293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PowerPoint Presentation</vt:lpstr>
      <vt:lpstr>PowerPoint Presentation</vt:lpstr>
      <vt:lpstr>First Things First</vt:lpstr>
      <vt:lpstr>First Things First</vt:lpstr>
      <vt:lpstr>What’s it made of ?</vt:lpstr>
      <vt:lpstr>What’s it made of?</vt:lpstr>
      <vt:lpstr>Discovery of DNA</vt:lpstr>
      <vt:lpstr>Discovery of DNA</vt:lpstr>
      <vt:lpstr>Discovery of DNA</vt:lpstr>
      <vt:lpstr>Discovery of DNA</vt:lpstr>
      <vt:lpstr>Structure of DNA</vt:lpstr>
      <vt:lpstr>Replication of DNA</vt:lpstr>
      <vt:lpstr>Replication of DNA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Swope, Jeff</dc:creator>
  <cp:lastModifiedBy>Brunetto, Tracy</cp:lastModifiedBy>
  <cp:revision>10</cp:revision>
  <dcterms:created xsi:type="dcterms:W3CDTF">2015-11-10T01:28:22Z</dcterms:created>
  <dcterms:modified xsi:type="dcterms:W3CDTF">2016-10-06T21:16:18Z</dcterms:modified>
</cp:coreProperties>
</file>